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6"/>
  </p:notesMasterIdLst>
  <p:sldIdLst>
    <p:sldId id="297" r:id="rId2"/>
    <p:sldId id="312" r:id="rId3"/>
    <p:sldId id="299" r:id="rId4"/>
    <p:sldId id="300" r:id="rId5"/>
    <p:sldId id="301" r:id="rId6"/>
    <p:sldId id="313" r:id="rId7"/>
    <p:sldId id="314" r:id="rId8"/>
    <p:sldId id="304" r:id="rId9"/>
    <p:sldId id="315" r:id="rId10"/>
    <p:sldId id="316" r:id="rId11"/>
    <p:sldId id="307" r:id="rId12"/>
    <p:sldId id="308" r:id="rId13"/>
    <p:sldId id="309" r:id="rId14"/>
    <p:sldId id="310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669900"/>
    <a:srgbClr val="990033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374" autoAdjust="0"/>
  </p:normalViewPr>
  <p:slideViewPr>
    <p:cSldViewPr>
      <p:cViewPr varScale="1">
        <p:scale>
          <a:sx n="106" d="100"/>
          <a:sy n="106" d="100"/>
        </p:scale>
        <p:origin x="-1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739986-F442-476D-B17B-B87ED2F0D863}" type="datetimeFigureOut">
              <a:rPr lang="tr-TR" smtClean="0"/>
              <a:pPr/>
              <a:t>10.04.2017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99172-9F6C-4618-A38F-2EA684D2F8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7922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tr-TR"/>
              <a:t>Çanakkale Rehberlik ve Araştırma Merkezi Müdürlüğü www.canakkaleram.gov.tr Tel:217 60 07</a:t>
            </a: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99172-9F6C-4618-A38F-2EA684D2F8D3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8277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tr-TR"/>
              <a:t>Çanakkale Rehberlik ve Araştırma Merkezi Müdürlüğü www.canakkaleram.gov.tr Tel:217 60 07</a:t>
            </a: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tr-TR"/>
              <a:t>Çanakkale Rehberlik ve Araştırma Merkezi Müdürlüğü www.canakkaleram.gov.tr Tel:217 60 07</a:t>
            </a: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080C51D-3FA4-4A74-94BA-77221CE590EA}" type="datetimeFigureOut">
              <a:rPr lang="tr-TR" smtClean="0"/>
              <a:pPr/>
              <a:t>10.04.2017</a:t>
            </a:fld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4CE201-AFDD-48DF-BF35-B8CB07F66EB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tr-TR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C51D-3FA4-4A74-94BA-77221CE590EA}" type="datetimeFigureOut">
              <a:rPr lang="tr-TR" smtClean="0"/>
              <a:pPr/>
              <a:t>10.04.2017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E201-AFDD-48DF-BF35-B8CB07F66EB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C51D-3FA4-4A74-94BA-77221CE590EA}" type="datetimeFigureOut">
              <a:rPr lang="tr-TR" smtClean="0"/>
              <a:pPr/>
              <a:t>10.04.2017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F4CE201-AFDD-48DF-BF35-B8CB07F66EB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C51D-3FA4-4A74-94BA-77221CE590EA}" type="datetimeFigureOut">
              <a:rPr lang="tr-TR" smtClean="0"/>
              <a:pPr/>
              <a:t>10.04.2017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E201-AFDD-48DF-BF35-B8CB07F66EB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80C51D-3FA4-4A74-94BA-77221CE590EA}" type="datetimeFigureOut">
              <a:rPr lang="tr-TR" smtClean="0"/>
              <a:pPr/>
              <a:t>10.04.2017</a:t>
            </a:fld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F4CE201-AFDD-48DF-BF35-B8CB07F66EB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C51D-3FA4-4A74-94BA-77221CE590EA}" type="datetimeFigureOut">
              <a:rPr lang="tr-TR" smtClean="0"/>
              <a:pPr/>
              <a:t>10.04.2017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E201-AFDD-48DF-BF35-B8CB07F66EB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C51D-3FA4-4A74-94BA-77221CE590EA}" type="datetimeFigureOut">
              <a:rPr lang="tr-TR" smtClean="0"/>
              <a:pPr/>
              <a:t>10.04.2017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E201-AFDD-48DF-BF35-B8CB07F66EB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C51D-3FA4-4A74-94BA-77221CE590EA}" type="datetimeFigureOut">
              <a:rPr lang="tr-TR" smtClean="0"/>
              <a:pPr/>
              <a:t>10.04.2017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E201-AFDD-48DF-BF35-B8CB07F66EB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C51D-3FA4-4A74-94BA-77221CE590EA}" type="datetimeFigureOut">
              <a:rPr lang="tr-TR" smtClean="0"/>
              <a:pPr/>
              <a:t>10.04.2017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E201-AFDD-48DF-BF35-B8CB07F66EB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C51D-3FA4-4A74-94BA-77221CE590EA}" type="datetimeFigureOut">
              <a:rPr lang="tr-TR" smtClean="0"/>
              <a:pPr/>
              <a:t>10.04.2017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4CE201-AFDD-48DF-BF35-B8CB07F66EB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C51D-3FA4-4A74-94BA-77221CE590EA}" type="datetimeFigureOut">
              <a:rPr lang="tr-TR" smtClean="0"/>
              <a:pPr/>
              <a:t>10.04.2017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E201-AFDD-48DF-BF35-B8CB07F66EB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080C51D-3FA4-4A74-94BA-77221CE590EA}" type="datetimeFigureOut">
              <a:rPr lang="tr-TR" smtClean="0"/>
              <a:pPr/>
              <a:t>10.04.2017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3F4CE201-AFDD-48DF-BF35-B8CB07F66EB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14546" y="4500570"/>
            <a:ext cx="6172200" cy="13716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endParaRPr lang="tr-TR" sz="2400" b="0" i="1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endParaRPr lang="tr-TR" sz="2400" b="0" i="1" dirty="0">
              <a:latin typeface="Comic Sans MS" pitchFamily="66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620688"/>
            <a:ext cx="7348423" cy="1143008"/>
          </a:xfrm>
        </p:spPr>
        <p:txBody>
          <a:bodyPr>
            <a:noAutofit/>
          </a:bodyPr>
          <a:lstStyle/>
          <a:p>
            <a:pPr algn="ctr"/>
            <a:r>
              <a:rPr lang="tr-TR" sz="6500" i="1" dirty="0" smtClean="0"/>
              <a:t>TEST ÇÖZME TEKNİKLERİ </a:t>
            </a:r>
            <a:endParaRPr lang="tr-TR" sz="6500" b="1" i="1" dirty="0"/>
          </a:p>
        </p:txBody>
      </p:sp>
      <p:pic>
        <p:nvPicPr>
          <p:cNvPr id="2052" name="Picture 4" descr="MPj040226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444348"/>
            <a:ext cx="5173302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381260" cy="1054394"/>
          </a:xfrm>
        </p:spPr>
        <p:txBody>
          <a:bodyPr/>
          <a:lstStyle/>
          <a:p>
            <a:pPr marL="274320" lvl="0" indent="-228600">
              <a:spcBef>
                <a:spcPct val="20000"/>
              </a:spcBef>
            </a:pPr>
            <a:r>
              <a:rPr lang="tr-TR" sz="4500" b="1" i="1" cap="none" spc="150" dirty="0" smtClean="0">
                <a:latin typeface="Comic Sans MS" pitchFamily="66" charset="0"/>
                <a:ea typeface="+mn-ea"/>
                <a:cs typeface="+mn-cs"/>
              </a:rPr>
              <a:t>SORU YAPISI</a:t>
            </a:r>
            <a:r>
              <a:rPr lang="tr-TR" sz="4500" b="1" i="1" cap="none" spc="150" dirty="0">
                <a:latin typeface="Comic Sans MS" pitchFamily="66" charset="0"/>
                <a:ea typeface="+mn-ea"/>
                <a:cs typeface="+mn-cs"/>
              </a:rPr>
              <a:t/>
            </a:r>
            <a:br>
              <a:rPr lang="tr-TR" sz="4500" b="1" i="1" cap="none" spc="150" dirty="0">
                <a:latin typeface="Comic Sans MS" pitchFamily="66" charset="0"/>
                <a:ea typeface="+mn-ea"/>
                <a:cs typeface="+mn-cs"/>
              </a:rPr>
            </a:br>
            <a:endParaRPr lang="tr-TR" dirty="0">
              <a:latin typeface="Comic Sans MS" pitchFamily="66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39552" y="2204864"/>
            <a:ext cx="720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>
              <a:spcBef>
                <a:spcPct val="20000"/>
              </a:spcBef>
              <a:buClr>
                <a:srgbClr val="FF0000"/>
              </a:buClr>
            </a:pPr>
            <a:r>
              <a:rPr lang="tr-TR" sz="2800" b="1" i="1" u="sng" spc="150" dirty="0" smtClean="0"/>
              <a:t>Beş </a:t>
            </a:r>
            <a:r>
              <a:rPr lang="tr-TR" sz="2800" b="1" i="1" u="sng" spc="150" dirty="0"/>
              <a:t>şıktan oluşan her sorunun;</a:t>
            </a:r>
          </a:p>
        </p:txBody>
      </p:sp>
      <p:sp>
        <p:nvSpPr>
          <p:cNvPr id="4" name="Dikdörtgen 3"/>
          <p:cNvSpPr/>
          <p:nvPr/>
        </p:nvSpPr>
        <p:spPr>
          <a:xfrm>
            <a:off x="755576" y="335699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tr-TR" dirty="0"/>
              <a:t>Bir doğru </a:t>
            </a:r>
            <a:r>
              <a:rPr lang="tr-TR" dirty="0" smtClean="0"/>
              <a:t>cevabı,</a:t>
            </a:r>
            <a:endParaRPr lang="tr-TR" dirty="0"/>
          </a:p>
          <a:p>
            <a:pPr marL="285750" indent="-285750">
              <a:buFont typeface="Wingdings" pitchFamily="2" charset="2"/>
              <a:buChar char="q"/>
            </a:pPr>
            <a:endParaRPr lang="tr-TR" dirty="0"/>
          </a:p>
          <a:p>
            <a:pPr marL="285750" indent="-285750">
              <a:buFont typeface="Wingdings" pitchFamily="2" charset="2"/>
              <a:buChar char="q"/>
            </a:pPr>
            <a:r>
              <a:rPr lang="tr-TR" dirty="0"/>
              <a:t> </a:t>
            </a:r>
            <a:r>
              <a:rPr lang="tr-TR" dirty="0" smtClean="0"/>
              <a:t>Çeldiricileri ve</a:t>
            </a:r>
            <a:endParaRPr lang="tr-TR" dirty="0"/>
          </a:p>
          <a:p>
            <a:pPr marL="285750" indent="-285750">
              <a:buFont typeface="Wingdings" pitchFamily="2" charset="2"/>
              <a:buChar char="q"/>
            </a:pPr>
            <a:endParaRPr lang="tr-TR" dirty="0"/>
          </a:p>
          <a:p>
            <a:pPr marL="285750" indent="-285750">
              <a:buFont typeface="Wingdings" pitchFamily="2" charset="2"/>
              <a:buChar char="q"/>
            </a:pPr>
            <a:r>
              <a:rPr lang="tr-TR" dirty="0"/>
              <a:t> C</a:t>
            </a:r>
            <a:r>
              <a:rPr lang="tr-TR" dirty="0" smtClean="0"/>
              <a:t>evaba </a:t>
            </a:r>
            <a:r>
              <a:rPr lang="tr-TR" dirty="0"/>
              <a:t>uzak </a:t>
            </a:r>
            <a:r>
              <a:rPr lang="tr-TR" dirty="0" smtClean="0"/>
              <a:t>şıkları vardır.</a:t>
            </a:r>
            <a:endParaRPr lang="tr-TR" dirty="0"/>
          </a:p>
        </p:txBody>
      </p:sp>
      <p:pic>
        <p:nvPicPr>
          <p:cNvPr id="5" name="Picture 4" descr="j0398129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2000240"/>
            <a:ext cx="2857520" cy="29289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9012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571472" y="642918"/>
            <a:ext cx="7572428" cy="928694"/>
          </a:xfrm>
        </p:spPr>
        <p:txBody>
          <a:bodyPr>
            <a:noAutofit/>
          </a:bodyPr>
          <a:lstStyle/>
          <a:p>
            <a:pPr algn="ctr"/>
            <a:r>
              <a:rPr lang="tr-TR" sz="4800" b="1" dirty="0" smtClean="0">
                <a:latin typeface="Comic Sans MS" pitchFamily="66" charset="0"/>
              </a:rPr>
              <a:t>ÇELDİRİCİLER</a:t>
            </a:r>
            <a:endParaRPr lang="tr-TR" sz="4800" b="1" dirty="0">
              <a:latin typeface="Comic Sans MS" pitchFamily="66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95536" y="1571625"/>
            <a:ext cx="4643438" cy="528637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endParaRPr lang="tr-TR" sz="2000" b="1" dirty="0" smtClean="0">
              <a:solidFill>
                <a:schemeClr val="folHlink"/>
              </a:solidFill>
              <a:latin typeface="Comic Sans MS" pitchFamily="66" charset="0"/>
            </a:endParaRPr>
          </a:p>
          <a:p>
            <a:pPr>
              <a:buClr>
                <a:srgbClr val="FF0000"/>
              </a:buClr>
              <a:buNone/>
            </a:pPr>
            <a:endParaRPr lang="tr-TR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45720" indent="0">
              <a:buClr>
                <a:srgbClr val="FF0000"/>
              </a:buClr>
              <a:buNone/>
            </a:pPr>
            <a:r>
              <a:rPr lang="tr-TR" sz="3500" b="1" i="1" dirty="0" smtClean="0">
                <a:solidFill>
                  <a:schemeClr val="tx1"/>
                </a:solidFill>
                <a:latin typeface="+mj-lt"/>
              </a:rPr>
              <a:t>Çeldiriciler</a:t>
            </a:r>
            <a:r>
              <a:rPr lang="tr-TR" sz="35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500" b="1" dirty="0" smtClean="0">
                <a:solidFill>
                  <a:schemeClr val="tx1"/>
                </a:solidFill>
                <a:latin typeface="+mj-lt"/>
              </a:rPr>
              <a:t>ilk bakışta cevap gibi algılanabilir, </a:t>
            </a:r>
            <a:r>
              <a:rPr lang="tr-TR" sz="3500" b="1" i="1" dirty="0" smtClean="0">
                <a:solidFill>
                  <a:schemeClr val="tx1"/>
                </a:solidFill>
                <a:latin typeface="+mj-lt"/>
              </a:rPr>
              <a:t>dikkatli olursak </a:t>
            </a:r>
            <a:r>
              <a:rPr lang="tr-TR" sz="3500" b="1" dirty="0" smtClean="0">
                <a:solidFill>
                  <a:schemeClr val="tx1"/>
                </a:solidFill>
                <a:latin typeface="+mj-lt"/>
              </a:rPr>
              <a:t>doğru cevabı bulmamız kolaylaşır. </a:t>
            </a:r>
          </a:p>
          <a:p>
            <a:pPr>
              <a:buClr>
                <a:srgbClr val="FF0000"/>
              </a:buClr>
              <a:buNone/>
            </a:pPr>
            <a:endParaRPr lang="tr-TR" sz="2000" b="1" dirty="0" smtClean="0">
              <a:solidFill>
                <a:schemeClr val="folHlink"/>
              </a:solidFill>
              <a:latin typeface="Comic Sans MS" pitchFamily="66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tr-TR" sz="2000" b="1" dirty="0" smtClean="0">
              <a:solidFill>
                <a:schemeClr val="folHlink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tr-TR" sz="2000" b="1" dirty="0" smtClean="0">
              <a:latin typeface="Comic Sans MS" pitchFamily="66" charset="0"/>
            </a:endParaRPr>
          </a:p>
        </p:txBody>
      </p:sp>
      <p:pic>
        <p:nvPicPr>
          <p:cNvPr id="4098" name="Picture 2" descr="C:\Users\user\Desktop\sinav_teo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348880"/>
            <a:ext cx="3397417" cy="30243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2000240"/>
            <a:ext cx="6335712" cy="446563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tr-TR" sz="2400" b="1" i="1" dirty="0" smtClean="0">
              <a:solidFill>
                <a:srgbClr val="002060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tr-TR" sz="2400" b="1" i="1" dirty="0" smtClean="0">
                <a:solidFill>
                  <a:schemeClr val="tx1"/>
                </a:solidFill>
                <a:latin typeface="+mj-lt"/>
              </a:rPr>
              <a:t>Denemelerde kendimize en uygun kodlama sistemini bulup, </a:t>
            </a:r>
            <a:r>
              <a:rPr lang="tr-TR" sz="2400" b="1" i="1" dirty="0" smtClean="0">
                <a:solidFill>
                  <a:schemeClr val="tx1"/>
                </a:solidFill>
                <a:latin typeface="+mj-lt"/>
              </a:rPr>
              <a:t>merkezi sınavlarda </a:t>
            </a:r>
            <a:r>
              <a:rPr lang="tr-TR" sz="2400" b="1" i="1" dirty="0" smtClean="0">
                <a:solidFill>
                  <a:schemeClr val="tx1"/>
                </a:solidFill>
                <a:latin typeface="+mj-lt"/>
              </a:rPr>
              <a:t>o </a:t>
            </a:r>
            <a:r>
              <a:rPr lang="tr-TR" sz="2400" b="1" i="1" dirty="0" smtClean="0">
                <a:solidFill>
                  <a:schemeClr val="tx1"/>
                </a:solidFill>
                <a:latin typeface="+mj-lt"/>
              </a:rPr>
              <a:t>yöntemi uygulayalım.</a:t>
            </a:r>
          </a:p>
          <a:p>
            <a:pPr>
              <a:lnSpc>
                <a:spcPct val="90000"/>
              </a:lnSpc>
            </a:pPr>
            <a:endParaRPr lang="tr-TR" sz="2400" b="1" i="1" dirty="0" smtClean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tr-TR" sz="2400" b="1" i="1" dirty="0" smtClean="0">
                <a:solidFill>
                  <a:schemeClr val="tx1"/>
                </a:solidFill>
                <a:latin typeface="+mj-lt"/>
              </a:rPr>
              <a:t>Tavsiye edilen yöntemler; her </a:t>
            </a:r>
            <a:r>
              <a:rPr lang="tr-TR" sz="2400" b="1" i="1" dirty="0">
                <a:solidFill>
                  <a:schemeClr val="tx1"/>
                </a:solidFill>
                <a:latin typeface="+mj-lt"/>
              </a:rPr>
              <a:t>sorudan </a:t>
            </a:r>
            <a:r>
              <a:rPr lang="tr-TR" sz="2400" b="1" i="1" dirty="0" smtClean="0">
                <a:solidFill>
                  <a:schemeClr val="tx1"/>
                </a:solidFill>
                <a:latin typeface="+mj-lt"/>
              </a:rPr>
              <a:t>ya da her sayfadan sonra kodlama yapılmasıdır.</a:t>
            </a:r>
          </a:p>
          <a:p>
            <a:pPr>
              <a:lnSpc>
                <a:spcPct val="90000"/>
              </a:lnSpc>
            </a:pPr>
            <a:endParaRPr lang="tr-TR" sz="2400" b="1" i="1" dirty="0" smtClean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tr-TR" sz="2400" b="1" i="1" dirty="0" smtClean="0">
                <a:solidFill>
                  <a:schemeClr val="tx1"/>
                </a:solidFill>
                <a:latin typeface="+mj-lt"/>
              </a:rPr>
              <a:t>Her yıl % 1 adayın kaydırma hataları nedeniyle mağdur olduğunu unutmayınız. </a:t>
            </a:r>
            <a:endParaRPr lang="tr-TR" sz="2400" b="1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200" b="1" i="1" dirty="0" smtClean="0">
                <a:solidFill>
                  <a:srgbClr val="00B050"/>
                </a:solidFill>
              </a:rPr>
              <a:t> </a:t>
            </a:r>
            <a:r>
              <a:rPr lang="tr-TR" sz="3200" b="1" i="1" dirty="0">
                <a:latin typeface="Comic Sans MS" pitchFamily="66" charset="0"/>
              </a:rPr>
              <a:t>KODLAMA KONUSUNDA DİKKAT EDİLECEK </a:t>
            </a:r>
            <a:r>
              <a:rPr lang="tr-TR" sz="3200" b="1" i="1" dirty="0" smtClean="0">
                <a:latin typeface="Comic Sans MS" pitchFamily="66" charset="0"/>
              </a:rPr>
              <a:t>NOKTALAR</a:t>
            </a:r>
            <a:endParaRPr lang="tr-TR" sz="3200" b="1" i="1" dirty="0">
              <a:latin typeface="Comic Sans MS" pitchFamily="66" charset="0"/>
            </a:endParaRP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2357430"/>
            <a:ext cx="2111544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251520" y="1357313"/>
            <a:ext cx="6120680" cy="479107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endParaRPr lang="tr-TR" sz="2400" b="1" i="1" dirty="0" smtClean="0"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tr-TR" sz="2400" b="1" i="1" dirty="0" smtClean="0">
                <a:solidFill>
                  <a:schemeClr val="tx1"/>
                </a:solidFill>
                <a:latin typeface="+mj-lt"/>
              </a:rPr>
              <a:t>Deneme sınavlarınızı gerçek sınavmış gibi algılayalım ve bize verilen süre içerisinde </a:t>
            </a:r>
          </a:p>
          <a:p>
            <a:pPr>
              <a:lnSpc>
                <a:spcPct val="90000"/>
              </a:lnSpc>
              <a:buNone/>
            </a:pPr>
            <a:r>
              <a:rPr lang="tr-TR" sz="2400" b="1" i="1" dirty="0" smtClean="0">
                <a:solidFill>
                  <a:schemeClr val="tx1"/>
                </a:solidFill>
                <a:latin typeface="+mj-lt"/>
              </a:rPr>
              <a:t>   soruları çözelim. </a:t>
            </a:r>
          </a:p>
          <a:p>
            <a:pPr>
              <a:lnSpc>
                <a:spcPct val="90000"/>
              </a:lnSpc>
              <a:buNone/>
            </a:pPr>
            <a:endParaRPr lang="tr-TR" sz="2400" b="1" i="1" dirty="0" smtClean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tr-TR" sz="2400" b="1" i="1" dirty="0" smtClean="0">
                <a:solidFill>
                  <a:schemeClr val="tx1"/>
                </a:solidFill>
                <a:latin typeface="+mj-lt"/>
              </a:rPr>
              <a:t> Sınavda zamanı kontrollü kullanalım,</a:t>
            </a:r>
          </a:p>
          <a:p>
            <a:pPr>
              <a:lnSpc>
                <a:spcPct val="90000"/>
              </a:lnSpc>
              <a:buNone/>
            </a:pPr>
            <a:r>
              <a:rPr lang="tr-TR" sz="2400" b="1" i="1" dirty="0" smtClean="0">
                <a:solidFill>
                  <a:schemeClr val="tx1"/>
                </a:solidFill>
                <a:latin typeface="+mj-lt"/>
              </a:rPr>
              <a:t>   mutlaka saatimiz olsun ve </a:t>
            </a:r>
          </a:p>
          <a:p>
            <a:pPr>
              <a:lnSpc>
                <a:spcPct val="90000"/>
              </a:lnSpc>
              <a:buNone/>
            </a:pPr>
            <a:r>
              <a:rPr lang="tr-TR" sz="2400" b="1" i="1" dirty="0" smtClean="0">
                <a:solidFill>
                  <a:schemeClr val="tx1"/>
                </a:solidFill>
                <a:latin typeface="+mj-lt"/>
              </a:rPr>
              <a:t>   arada saate bakalım. </a:t>
            </a:r>
            <a:endParaRPr lang="tr-TR" sz="2400" b="1" i="1" dirty="0" smtClean="0">
              <a:solidFill>
                <a:srgbClr val="00B050"/>
              </a:solidFill>
              <a:latin typeface="+mj-lt"/>
            </a:endParaRPr>
          </a:p>
          <a:p>
            <a:pPr algn="ctr">
              <a:lnSpc>
                <a:spcPct val="90000"/>
              </a:lnSpc>
              <a:buNone/>
            </a:pPr>
            <a:endParaRPr lang="tr-TR" sz="2000" b="1" i="1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None/>
            </a:pPr>
            <a:endParaRPr lang="tr-TR" sz="2000" b="1" i="1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tr-TR" sz="2000" b="1" i="1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None/>
            </a:pPr>
            <a:r>
              <a:rPr lang="tr-TR" sz="2000" b="1" i="1" dirty="0" smtClean="0">
                <a:latin typeface="Comic Sans MS" pitchFamily="66" charset="0"/>
              </a:rPr>
              <a:t> </a:t>
            </a:r>
          </a:p>
        </p:txBody>
      </p:sp>
      <p:pic>
        <p:nvPicPr>
          <p:cNvPr id="31749" name="Picture 5" descr="j0089038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36867" y="2420888"/>
            <a:ext cx="3295661" cy="3071810"/>
          </a:xfrm>
          <a:prstGeom prst="rect">
            <a:avLst/>
          </a:prstGeom>
          <a:noFill/>
        </p:spPr>
      </p:pic>
      <p:sp>
        <p:nvSpPr>
          <p:cNvPr id="6" name="5 Dikdörtgen"/>
          <p:cNvSpPr/>
          <p:nvPr/>
        </p:nvSpPr>
        <p:spPr>
          <a:xfrm>
            <a:off x="357158" y="500042"/>
            <a:ext cx="81439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TESTTE ZAMAN KULLANIMI</a:t>
            </a:r>
            <a:r>
              <a:rPr lang="tr-TR" sz="40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tr-TR" sz="40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tr-T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79512" y="3789040"/>
            <a:ext cx="6451048" cy="2214578"/>
          </a:xfrm>
        </p:spPr>
        <p:txBody>
          <a:bodyPr/>
          <a:lstStyle/>
          <a:p>
            <a:pPr algn="ctr"/>
            <a:r>
              <a:rPr lang="tr-TR" dirty="0" smtClean="0"/>
              <a:t>HAZIRLAYAN</a:t>
            </a:r>
          </a:p>
          <a:p>
            <a:pPr algn="ctr"/>
            <a:r>
              <a:rPr lang="tr-TR" dirty="0" smtClean="0"/>
              <a:t>KARDELEN KARABACAK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DİNLEDİĞİNİZ </a:t>
            </a:r>
            <a:r>
              <a:rPr lang="tr-TR" dirty="0" smtClean="0"/>
              <a:t>İÇİN </a:t>
            </a:r>
            <a:r>
              <a:rPr lang="tr-TR" dirty="0" smtClean="0"/>
              <a:t>tüm </a:t>
            </a:r>
            <a:r>
              <a:rPr lang="tr-TR" dirty="0" err="1" smtClean="0"/>
              <a:t>öğrencİlerE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TEŞEKKÜR EDERİM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Comic Sans MS" pitchFamily="66" charset="0"/>
              </a:rPr>
              <a:t>Test çözerken </a:t>
            </a:r>
            <a:r>
              <a:rPr lang="tr-TR" b="1" dirty="0" err="1" smtClean="0">
                <a:latin typeface="Comic Sans MS" pitchFamily="66" charset="0"/>
              </a:rPr>
              <a:t>İşİmİze</a:t>
            </a:r>
            <a:r>
              <a:rPr lang="tr-TR" b="1" dirty="0" smtClean="0">
                <a:latin typeface="Comic Sans MS" pitchFamily="66" charset="0"/>
              </a:rPr>
              <a:t> yarayacak İp </a:t>
            </a:r>
            <a:r>
              <a:rPr lang="tr-TR" b="1" dirty="0" err="1" smtClean="0">
                <a:latin typeface="Comic Sans MS" pitchFamily="66" charset="0"/>
              </a:rPr>
              <a:t>uçlarI</a:t>
            </a:r>
            <a:endParaRPr lang="tr-TR" b="1" dirty="0">
              <a:latin typeface="Comic Sans MS" pitchFamily="66" charset="0"/>
            </a:endParaRPr>
          </a:p>
        </p:txBody>
      </p:sp>
      <p:pic>
        <p:nvPicPr>
          <p:cNvPr id="4" name="Picture 4" descr="Resim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700808"/>
            <a:ext cx="5782174" cy="4406900"/>
          </a:xfrm>
          <a:prstGeom prst="rect">
            <a:avLst/>
          </a:prstGeom>
          <a:noFill/>
        </p:spPr>
      </p:pic>
      <p:sp>
        <p:nvSpPr>
          <p:cNvPr id="5" name="Metin kutusu 4"/>
          <p:cNvSpPr txBox="1"/>
          <p:nvPr/>
        </p:nvSpPr>
        <p:spPr>
          <a:xfrm>
            <a:off x="2590183" y="3717032"/>
            <a:ext cx="453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1- </a:t>
            </a:r>
            <a:r>
              <a:rPr lang="tr-TR" sz="2400" dirty="0" smtClean="0"/>
              <a:t>Konuyu anlamadan test çözmeye başlamayalım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27545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Başlık"/>
          <p:cNvSpPr>
            <a:spLocks noGrp="1"/>
          </p:cNvSpPr>
          <p:nvPr>
            <p:ph type="title"/>
          </p:nvPr>
        </p:nvSpPr>
        <p:spPr>
          <a:xfrm>
            <a:off x="500034" y="428604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latin typeface="Comic Sans MS" pitchFamily="66" charset="0"/>
              </a:rPr>
              <a:t>O NASIL BAŞARDI?</a:t>
            </a:r>
            <a:endParaRPr lang="tr-TR" sz="3600" b="1" dirty="0">
              <a:latin typeface="Comic Sans MS" pitchFamily="66" charset="0"/>
            </a:endParaRPr>
          </a:p>
        </p:txBody>
      </p:sp>
      <p:pic>
        <p:nvPicPr>
          <p:cNvPr id="9" name="Picture 10" descr="4834468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714500"/>
            <a:ext cx="2786063" cy="4286250"/>
          </a:xfrm>
        </p:spPr>
      </p:pic>
      <p:sp>
        <p:nvSpPr>
          <p:cNvPr id="10" name="9 Dikdörtgen"/>
          <p:cNvSpPr/>
          <p:nvPr/>
        </p:nvSpPr>
        <p:spPr>
          <a:xfrm>
            <a:off x="3643306" y="2357430"/>
            <a:ext cx="4572000" cy="3859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tr-TR" dirty="0" smtClean="0">
                <a:latin typeface="+mj-lt"/>
              </a:rPr>
              <a:t>“</a:t>
            </a:r>
            <a:r>
              <a:rPr lang="tr-TR" i="1" dirty="0" smtClean="0">
                <a:latin typeface="+mj-lt"/>
              </a:rPr>
              <a:t>BANA BİR PROBLEM VE  1 SAAT SÜRE </a:t>
            </a:r>
          </a:p>
          <a:p>
            <a:pPr>
              <a:lnSpc>
                <a:spcPct val="80000"/>
              </a:lnSpc>
            </a:pPr>
            <a:endParaRPr lang="tr-TR" i="1" dirty="0" smtClean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tr-TR" i="1" dirty="0" smtClean="0">
                <a:latin typeface="+mj-lt"/>
              </a:rPr>
              <a:t>VERİLSE ,BU SÜRENİN </a:t>
            </a:r>
          </a:p>
          <a:p>
            <a:pPr>
              <a:lnSpc>
                <a:spcPct val="80000"/>
              </a:lnSpc>
            </a:pPr>
            <a:endParaRPr lang="tr-TR" i="1" dirty="0" smtClean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tr-TR" i="1" dirty="0" smtClean="0">
                <a:solidFill>
                  <a:srgbClr val="FF0000"/>
                </a:solidFill>
                <a:latin typeface="+mj-lt"/>
              </a:rPr>
              <a:t>45 DAKİKASINI</a:t>
            </a:r>
            <a:r>
              <a:rPr lang="tr-TR" i="1" dirty="0" smtClean="0">
                <a:latin typeface="+mj-lt"/>
              </a:rPr>
              <a:t>  </a:t>
            </a:r>
            <a:r>
              <a:rPr lang="tr-TR" i="1" dirty="0" smtClean="0">
                <a:solidFill>
                  <a:srgbClr val="FF0000"/>
                </a:solidFill>
                <a:latin typeface="+mj-lt"/>
              </a:rPr>
              <a:t>PROBLEMİ ANLAMAYA,</a:t>
            </a:r>
          </a:p>
          <a:p>
            <a:pPr>
              <a:lnSpc>
                <a:spcPct val="80000"/>
              </a:lnSpc>
            </a:pPr>
            <a:endParaRPr lang="tr-TR" i="1" dirty="0" smtClean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tr-TR" i="1" dirty="0" smtClean="0">
                <a:latin typeface="+mj-lt"/>
              </a:rPr>
              <a:t> </a:t>
            </a:r>
            <a:r>
              <a:rPr lang="tr-TR" i="1" dirty="0" smtClean="0">
                <a:solidFill>
                  <a:srgbClr val="FF0000"/>
                </a:solidFill>
                <a:latin typeface="+mj-lt"/>
              </a:rPr>
              <a:t>10 DAKİKASINI ÇÖZÜM YOLLARI ÜRETMEYE, </a:t>
            </a:r>
          </a:p>
          <a:p>
            <a:pPr>
              <a:lnSpc>
                <a:spcPct val="80000"/>
              </a:lnSpc>
            </a:pPr>
            <a:endParaRPr lang="tr-TR" i="1" dirty="0" smtClean="0">
              <a:latin typeface="+mj-lt"/>
            </a:endParaRPr>
          </a:p>
          <a:p>
            <a:pPr>
              <a:lnSpc>
                <a:spcPct val="80000"/>
              </a:lnSpc>
            </a:pPr>
            <a:endParaRPr lang="tr-TR" i="1" dirty="0" smtClean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tr-TR" i="1" dirty="0" smtClean="0">
                <a:solidFill>
                  <a:srgbClr val="FF0000"/>
                </a:solidFill>
                <a:latin typeface="+mj-lt"/>
              </a:rPr>
              <a:t>5 DAKİKASINI ÇÖZMEYE </a:t>
            </a:r>
            <a:r>
              <a:rPr lang="tr-TR" i="1" dirty="0" smtClean="0">
                <a:latin typeface="+mj-lt"/>
              </a:rPr>
              <a:t>AYIRIRIM.</a:t>
            </a:r>
            <a:r>
              <a:rPr lang="tr-TR" i="1" dirty="0" smtClean="0">
                <a:solidFill>
                  <a:srgbClr val="FF0000"/>
                </a:solidFill>
                <a:latin typeface="+mj-lt"/>
              </a:rPr>
              <a:t>” </a:t>
            </a:r>
          </a:p>
          <a:p>
            <a:pPr>
              <a:lnSpc>
                <a:spcPct val="80000"/>
              </a:lnSpc>
            </a:pPr>
            <a:endParaRPr lang="tr-TR" i="1" dirty="0" smtClean="0">
              <a:latin typeface="+mj-lt"/>
            </a:endParaRPr>
          </a:p>
          <a:p>
            <a:pPr>
              <a:lnSpc>
                <a:spcPct val="80000"/>
              </a:lnSpc>
            </a:pPr>
            <a:endParaRPr lang="tr-TR" i="1" dirty="0" smtClean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tr-TR" i="1" dirty="0" smtClean="0">
                <a:latin typeface="+mj-lt"/>
              </a:rPr>
              <a:t>                                   </a:t>
            </a:r>
          </a:p>
          <a:p>
            <a:pPr>
              <a:lnSpc>
                <a:spcPct val="80000"/>
              </a:lnSpc>
            </a:pPr>
            <a:r>
              <a:rPr lang="tr-TR" i="1" dirty="0" smtClean="0">
                <a:latin typeface="+mj-lt"/>
              </a:rPr>
              <a:t>                                           EINSTEIN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428596" y="1071546"/>
            <a:ext cx="792961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i="1" dirty="0" smtClean="0">
                <a:latin typeface="Comic Sans MS" pitchFamily="66" charset="0"/>
              </a:rPr>
              <a:t> 2-Sorulara önyargısız yaklaşalım. Bütün soruların bir doğru cevabı olduğunu unutmayalım. </a:t>
            </a:r>
          </a:p>
          <a:p>
            <a:endParaRPr lang="tr-TR" sz="2800" b="1" i="1" dirty="0" smtClean="0">
              <a:latin typeface="Comic Sans MS" pitchFamily="66" charset="0"/>
            </a:endParaRPr>
          </a:p>
          <a:p>
            <a:endParaRPr lang="tr-TR" sz="2800" b="1" i="1" dirty="0" smtClean="0">
              <a:latin typeface="Comic Sans MS" pitchFamily="66" charset="0"/>
            </a:endParaRPr>
          </a:p>
          <a:p>
            <a:r>
              <a:rPr lang="tr-TR" sz="2800" b="1" i="1" dirty="0" smtClean="0">
                <a:latin typeface="Comic Sans MS" pitchFamily="66" charset="0"/>
              </a:rPr>
              <a:t>3-Bütün seçenekleri okuduktan sonra,  soruyu yanıtlayalım.</a:t>
            </a:r>
          </a:p>
          <a:p>
            <a:pPr>
              <a:buNone/>
            </a:pPr>
            <a:endParaRPr lang="tr-TR" sz="2800" b="1" i="1" dirty="0" smtClean="0">
              <a:latin typeface="Comic Sans MS" pitchFamily="66" charset="0"/>
            </a:endParaRPr>
          </a:p>
          <a:p>
            <a:pPr>
              <a:buNone/>
            </a:pPr>
            <a:endParaRPr lang="tr-TR" sz="2800" b="1" i="1" dirty="0" smtClean="0">
              <a:latin typeface="Comic Sans MS" pitchFamily="66" charset="0"/>
            </a:endParaRPr>
          </a:p>
          <a:p>
            <a:r>
              <a:rPr lang="tr-TR" sz="2800" b="1" i="1" dirty="0" smtClean="0">
                <a:latin typeface="Comic Sans MS" pitchFamily="66" charset="0"/>
              </a:rPr>
              <a:t>4-Testi çözmeye, en iyi olduğumuz dersten başlayalım. </a:t>
            </a:r>
          </a:p>
          <a:p>
            <a:pPr algn="just"/>
            <a:endParaRPr lang="tr-TR" sz="2800" b="1" i="1" dirty="0" smtClean="0">
              <a:latin typeface="Comic Sans MS" pitchFamily="66" charset="0"/>
            </a:endParaRPr>
          </a:p>
          <a:p>
            <a:pPr algn="just"/>
            <a:endParaRPr lang="tr-TR" sz="2800" b="1" i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79512" y="404664"/>
            <a:ext cx="8464426" cy="6096149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hlink"/>
              </a:buClr>
              <a:buNone/>
            </a:pPr>
            <a:r>
              <a:rPr lang="tr-TR" sz="3600" b="1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tr-TR" sz="3600" b="1" dirty="0" smtClean="0">
                <a:solidFill>
                  <a:schemeClr val="tx1"/>
                </a:solidFill>
                <a:latin typeface="+mj-lt"/>
              </a:rPr>
              <a:t>5- </a:t>
            </a:r>
            <a:r>
              <a:rPr lang="tr-TR" sz="3600" b="1" i="1" dirty="0" smtClean="0">
                <a:solidFill>
                  <a:schemeClr val="tx1"/>
                </a:solidFill>
                <a:latin typeface="+mj-lt"/>
              </a:rPr>
              <a:t>Bazı sorular çok kolay gelir ve cevabın bu kadar kolay  olmayacağını düşünürüz; oysa bazen böyle kolay sorular sormak da, bu işin tekniğinin bir parçasıdır</a:t>
            </a:r>
            <a:r>
              <a:rPr lang="tr-TR" sz="3600" b="1" i="1" dirty="0" smtClean="0">
                <a:solidFill>
                  <a:schemeClr val="tx1"/>
                </a:solidFill>
                <a:latin typeface="+mj-lt"/>
              </a:rPr>
              <a:t>.</a:t>
            </a:r>
            <a:endParaRPr lang="tr-TR" sz="3600" b="1" i="1" dirty="0" smtClean="0">
              <a:solidFill>
                <a:schemeClr val="tx1"/>
              </a:solidFill>
              <a:latin typeface="+mj-lt"/>
            </a:endParaRPr>
          </a:p>
          <a:p>
            <a:pPr>
              <a:buClr>
                <a:schemeClr val="hlink"/>
              </a:buClr>
              <a:buNone/>
            </a:pPr>
            <a:r>
              <a:rPr lang="tr-TR" sz="2800" dirty="0" smtClean="0">
                <a:solidFill>
                  <a:srgbClr val="002060"/>
                </a:solidFill>
                <a:latin typeface="+mj-lt"/>
              </a:rPr>
              <a:t>	</a:t>
            </a:r>
            <a:endParaRPr lang="tr-TR" sz="2800" b="1" i="1" dirty="0" smtClean="0">
              <a:solidFill>
                <a:srgbClr val="002060"/>
              </a:solidFill>
              <a:latin typeface="+mj-lt"/>
            </a:endParaRPr>
          </a:p>
          <a:p>
            <a:pPr>
              <a:buClr>
                <a:schemeClr val="hlink"/>
              </a:buClr>
              <a:buNone/>
            </a:pPr>
            <a:r>
              <a:rPr lang="tr-TR" sz="2800" b="1" i="1" dirty="0" smtClean="0">
                <a:solidFill>
                  <a:srgbClr val="002060"/>
                </a:solidFill>
                <a:latin typeface="+mj-lt"/>
              </a:rPr>
              <a:t>Sınavda </a:t>
            </a:r>
            <a:r>
              <a:rPr lang="tr-TR" sz="2800" b="1" i="1" dirty="0" smtClean="0">
                <a:solidFill>
                  <a:srgbClr val="002060"/>
                </a:solidFill>
                <a:latin typeface="+mj-lt"/>
              </a:rPr>
              <a:t>çıkacak olan soruların zorluk derecesi ;</a:t>
            </a:r>
          </a:p>
          <a:p>
            <a:pPr>
              <a:buClr>
                <a:schemeClr val="hlink"/>
              </a:buClr>
              <a:buNone/>
            </a:pPr>
            <a:r>
              <a:rPr lang="tr-TR" sz="2800" dirty="0" smtClean="0">
                <a:solidFill>
                  <a:srgbClr val="002060"/>
                </a:solidFill>
                <a:latin typeface="+mj-lt"/>
              </a:rPr>
              <a:t> 	- Çok kolay sorular 	% 10</a:t>
            </a:r>
          </a:p>
          <a:p>
            <a:pPr>
              <a:buClr>
                <a:schemeClr val="hlink"/>
              </a:buClr>
              <a:buNone/>
            </a:pPr>
            <a:r>
              <a:rPr lang="tr-TR" sz="2800" dirty="0" smtClean="0">
                <a:solidFill>
                  <a:srgbClr val="002060"/>
                </a:solidFill>
                <a:latin typeface="+mj-lt"/>
              </a:rPr>
              <a:t>	- Kolay sorular        	% 20      </a:t>
            </a:r>
          </a:p>
          <a:p>
            <a:pPr>
              <a:buClr>
                <a:schemeClr val="hlink"/>
              </a:buClr>
              <a:buNone/>
            </a:pPr>
            <a:r>
              <a:rPr lang="tr-TR" sz="2800" dirty="0" smtClean="0">
                <a:solidFill>
                  <a:srgbClr val="002060"/>
                </a:solidFill>
                <a:latin typeface="+mj-lt"/>
              </a:rPr>
              <a:t> 	- Normal sorular     	% 40</a:t>
            </a:r>
          </a:p>
          <a:p>
            <a:pPr>
              <a:buClr>
                <a:schemeClr val="hlink"/>
              </a:buClr>
              <a:buNone/>
            </a:pPr>
            <a:r>
              <a:rPr lang="tr-TR" sz="2800" dirty="0" smtClean="0">
                <a:solidFill>
                  <a:srgbClr val="002060"/>
                </a:solidFill>
                <a:latin typeface="+mj-lt"/>
              </a:rPr>
              <a:t> 	- Zor sorular          	% 20</a:t>
            </a:r>
          </a:p>
          <a:p>
            <a:pPr>
              <a:buClr>
                <a:schemeClr val="hlink"/>
              </a:buClr>
              <a:buNone/>
            </a:pPr>
            <a:r>
              <a:rPr lang="tr-TR" sz="2800" dirty="0" smtClean="0">
                <a:solidFill>
                  <a:srgbClr val="002060"/>
                </a:solidFill>
                <a:latin typeface="+mj-lt"/>
              </a:rPr>
              <a:t> 	- Çok zor sorular    	% 10</a:t>
            </a:r>
          </a:p>
          <a:p>
            <a:pPr eaLnBrk="1" hangingPunct="1">
              <a:buClr>
                <a:schemeClr val="hlink"/>
              </a:buClr>
              <a:buNone/>
            </a:pPr>
            <a:endParaRPr lang="tr-TR" sz="3600" b="1" dirty="0">
              <a:solidFill>
                <a:schemeClr val="folHlink"/>
              </a:solidFill>
              <a:latin typeface="Monotype Corsiva" pitchFamily="66" charset="0"/>
            </a:endParaRPr>
          </a:p>
          <a:p>
            <a:pPr eaLnBrk="1" hangingPunct="1">
              <a:buClr>
                <a:schemeClr val="hlink"/>
              </a:buClr>
              <a:buNone/>
            </a:pPr>
            <a:endParaRPr lang="tr-TR" sz="3600" b="1" dirty="0" smtClean="0">
              <a:solidFill>
                <a:srgbClr val="00B050"/>
              </a:solidFill>
              <a:latin typeface="+mj-lt"/>
            </a:endParaRPr>
          </a:p>
          <a:p>
            <a:pPr eaLnBrk="1" hangingPunct="1">
              <a:buClr>
                <a:schemeClr val="hlink"/>
              </a:buClr>
              <a:buNone/>
            </a:pPr>
            <a:r>
              <a:rPr lang="tr-TR" sz="3600" b="1" dirty="0" smtClean="0">
                <a:solidFill>
                  <a:schemeClr val="tx1"/>
                </a:solidFill>
                <a:latin typeface="+mj-lt"/>
              </a:rPr>
              <a:t>6- </a:t>
            </a:r>
            <a:r>
              <a:rPr lang="tr-TR" sz="3600" b="1" dirty="0" smtClean="0">
                <a:solidFill>
                  <a:schemeClr val="tx1"/>
                </a:solidFill>
                <a:latin typeface="+mj-lt"/>
              </a:rPr>
              <a:t>Bir testte aynı şık, en çok 4 defa </a:t>
            </a:r>
          </a:p>
          <a:p>
            <a:pPr eaLnBrk="1" hangingPunct="1">
              <a:buClr>
                <a:schemeClr val="hlink"/>
              </a:buClr>
              <a:buNone/>
            </a:pPr>
            <a:r>
              <a:rPr lang="tr-TR" sz="3600" b="1" dirty="0" smtClean="0">
                <a:solidFill>
                  <a:schemeClr val="tx1"/>
                </a:solidFill>
                <a:latin typeface="+mj-lt"/>
              </a:rPr>
              <a:t>arka arkaya gelir.</a:t>
            </a:r>
            <a:endParaRPr lang="tr-TR" dirty="0" smtClean="0">
              <a:solidFill>
                <a:schemeClr val="tx1"/>
              </a:solidFill>
              <a:latin typeface="+mj-lt"/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None/>
            </a:pPr>
            <a:r>
              <a:rPr lang="tr-TR" dirty="0" smtClean="0"/>
              <a:t>   </a:t>
            </a:r>
            <a:endParaRPr lang="tr-TR" dirty="0" smtClean="0">
              <a:solidFill>
                <a:schemeClr val="folHlink"/>
              </a:solidFill>
              <a:latin typeface="Monotype Corsiva" pitchFamily="66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492896"/>
            <a:ext cx="278608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67544" y="620688"/>
            <a:ext cx="820891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7-Okuma ve dikkat hataları, bildiğimiz soruyu yanlış yapmamıza neden olur.</a:t>
            </a:r>
          </a:p>
          <a:p>
            <a:endParaRPr lang="tr-TR" sz="2800" dirty="0"/>
          </a:p>
          <a:p>
            <a:endParaRPr lang="tr-TR" sz="2800" dirty="0"/>
          </a:p>
          <a:p>
            <a:endParaRPr lang="tr-TR" sz="2400" dirty="0"/>
          </a:p>
          <a:p>
            <a:endParaRPr lang="tr-TR" sz="2400" dirty="0"/>
          </a:p>
          <a:p>
            <a:endParaRPr lang="tr-TR" sz="2400" dirty="0"/>
          </a:p>
          <a:p>
            <a:r>
              <a:rPr lang="tr-TR" sz="2800" dirty="0"/>
              <a:t>8-Soru sonlarındaki altı çizili kelimeler, olumsuz anlam ifade eden kelimelerdir (değildir-yapılmamalıdır gibi).</a:t>
            </a:r>
          </a:p>
          <a:p>
            <a:endParaRPr lang="tr-TR" sz="2800" dirty="0"/>
          </a:p>
          <a:p>
            <a:r>
              <a:rPr lang="tr-TR" sz="2800" dirty="0"/>
              <a:t>9-Paragraf tipli sorularda, önce soruyu, daha sonra paragrafı okuyalım.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484784"/>
            <a:ext cx="2736303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367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57046" y="476672"/>
            <a:ext cx="784887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C66951"/>
              </a:buClr>
            </a:pPr>
            <a:r>
              <a:rPr lang="tr-TR" sz="2800" b="1" i="1" dirty="0"/>
              <a:t>10-Sorulan soruya cevap olamayacak seçenekleri eleyelim.</a:t>
            </a:r>
          </a:p>
          <a:p>
            <a:pPr lvl="0">
              <a:buClr>
                <a:srgbClr val="C66951"/>
              </a:buClr>
            </a:pPr>
            <a:endParaRPr lang="tr-TR" sz="2800" b="1" i="1" dirty="0"/>
          </a:p>
          <a:p>
            <a:pPr lvl="0">
              <a:buClr>
                <a:srgbClr val="C66951"/>
              </a:buClr>
            </a:pPr>
            <a:r>
              <a:rPr lang="tr-TR" sz="2800" b="1" i="1" dirty="0"/>
              <a:t>11-İki seçeneğe indirebilirsek, doğru olduğuna inandığımız seçeneklerden birini işaretleyebiliriz.</a:t>
            </a:r>
          </a:p>
          <a:p>
            <a:pPr lvl="0">
              <a:buClr>
                <a:srgbClr val="C66951"/>
              </a:buClr>
            </a:pPr>
            <a:endParaRPr lang="tr-TR" sz="2800" b="1" i="1" dirty="0"/>
          </a:p>
          <a:p>
            <a:pPr lvl="0">
              <a:buClr>
                <a:srgbClr val="C66951"/>
              </a:buClr>
            </a:pPr>
            <a:r>
              <a:rPr lang="tr-TR" sz="2800" b="1" i="1" dirty="0"/>
              <a:t>12-İki şıktan birini seçemiyorsak, bu soruyu geçip, sınavın sonunda zaman kalırsa tekrar bu soruya dönebiliriz. </a:t>
            </a:r>
          </a:p>
          <a:p>
            <a:pPr lvl="0">
              <a:buClr>
                <a:srgbClr val="C66951"/>
              </a:buClr>
            </a:pPr>
            <a:endParaRPr lang="tr-TR" sz="2800" b="1" i="1" dirty="0"/>
          </a:p>
          <a:p>
            <a:pPr lvl="0">
              <a:buClr>
                <a:srgbClr val="C66951"/>
              </a:buClr>
            </a:pPr>
            <a:r>
              <a:rPr lang="tr-TR" sz="2800" b="1" i="1" dirty="0"/>
              <a:t>13-Yapılan araştırmalar, iki seçeneğe indirilmiş durumlarda, akla ilk gelen tahminin genellikle doğru cevap olduğunu göstermektedir.</a:t>
            </a:r>
            <a:endParaRPr lang="tr-TR" sz="2800" b="1" i="1" dirty="0"/>
          </a:p>
        </p:txBody>
      </p:sp>
    </p:spTree>
    <p:extLst>
      <p:ext uri="{BB962C8B-B14F-4D97-AF65-F5344CB8AC3E}">
        <p14:creationId xmlns:p14="http://schemas.microsoft.com/office/powerpoint/2010/main" val="67364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3500430" y="1428736"/>
            <a:ext cx="500066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600" b="1" i="1" dirty="0" smtClean="0">
                <a:latin typeface="+mj-lt"/>
              </a:rPr>
              <a:t>14. </a:t>
            </a:r>
          </a:p>
          <a:p>
            <a:pPr algn="ctr"/>
            <a:endParaRPr lang="tr-TR" sz="2600" b="1" i="1" dirty="0" smtClean="0">
              <a:latin typeface="+mj-lt"/>
            </a:endParaRPr>
          </a:p>
          <a:p>
            <a:pPr algn="ctr"/>
            <a:r>
              <a:rPr lang="tr-TR" sz="2600" b="1" i="1" dirty="0" smtClean="0">
                <a:latin typeface="+mj-lt"/>
              </a:rPr>
              <a:t>Denemelerde,  çözemediğimiz ya da yanlış çözdüğümüz her sorunun doğru cevabını, mutlaka öğrenelim.</a:t>
            </a:r>
            <a:endParaRPr lang="tr-TR" sz="2600" dirty="0">
              <a:latin typeface="+mj-lt"/>
            </a:endParaRPr>
          </a:p>
        </p:txBody>
      </p:sp>
      <p:pic>
        <p:nvPicPr>
          <p:cNvPr id="2050" name="Picture 2" descr="C:\Users\user\Desktop\fft81_mf238807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80" y="1196752"/>
            <a:ext cx="3176902" cy="39604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67544" y="919826"/>
            <a:ext cx="51845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dirty="0" smtClean="0"/>
              <a:t>15- Hiçbir bilgimizin olmadığı soruları boş bırakmak daha iyidir çünkü; </a:t>
            </a:r>
          </a:p>
          <a:p>
            <a:r>
              <a:rPr lang="tr-TR" sz="4000" dirty="0" smtClean="0"/>
              <a:t>Merkezi sınavlarda </a:t>
            </a:r>
            <a:r>
              <a:rPr lang="tr-TR" sz="4000" dirty="0" smtClean="0">
                <a:solidFill>
                  <a:srgbClr val="C00000"/>
                </a:solidFill>
              </a:rPr>
              <a:t>4 yanlış 1 doğruyu </a:t>
            </a:r>
            <a:r>
              <a:rPr lang="tr-TR" sz="4000" dirty="0" smtClean="0"/>
              <a:t>götürür. (TEOG hariç)</a:t>
            </a:r>
            <a:endParaRPr lang="tr-TR" sz="4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071687"/>
            <a:ext cx="1804987" cy="271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401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ılavuz">
  <a:themeElements>
    <a:clrScheme name="Kılavuz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Kılavuz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Kılavuz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1067</TotalTime>
  <Words>398</Words>
  <Application>Microsoft Office PowerPoint</Application>
  <PresentationFormat>Ekran Gösterisi (4:3)</PresentationFormat>
  <Paragraphs>97</Paragraphs>
  <Slides>14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Kılavuz</vt:lpstr>
      <vt:lpstr>TEST ÇÖZME TEKNİKLERİ </vt:lpstr>
      <vt:lpstr>Test çözerken İşİmİze yarayacak İp uçlarI</vt:lpstr>
      <vt:lpstr>O NASIL BAŞARDI?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SORU YAPISI </vt:lpstr>
      <vt:lpstr>ÇELDİRİCİLER</vt:lpstr>
      <vt:lpstr> KODLAMA KONUSUNDA DİKKAT EDİLECEK NOKTALAR</vt:lpstr>
      <vt:lpstr>PowerPoint Sunusu</vt:lpstr>
      <vt:lpstr>DİNLEDİĞİNİZ İÇİN tüm öğrencİlerE TEŞEKKÜR EDERİM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Jale</dc:creator>
  <cp:lastModifiedBy>user</cp:lastModifiedBy>
  <cp:revision>118</cp:revision>
  <dcterms:created xsi:type="dcterms:W3CDTF">2010-03-11T17:18:31Z</dcterms:created>
  <dcterms:modified xsi:type="dcterms:W3CDTF">2017-04-10T11:22:43Z</dcterms:modified>
</cp:coreProperties>
</file>